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Playfair Display"/>
      <p:regular r:id="rId44"/>
      <p:bold r:id="rId45"/>
      <p:italic r:id="rId46"/>
      <p:boldItalic r:id="rId47"/>
    </p:embeddedFont>
    <p:embeddedFont>
      <p:font typeface="Montserrat"/>
      <p:regular r:id="rId48"/>
      <p:bold r:id="rId49"/>
      <p:italic r:id="rId50"/>
      <p:boldItalic r:id="rId51"/>
    </p:embeddedFont>
    <p:embeddedFont>
      <p:font typeface="Oswald"/>
      <p:regular r:id="rId52"/>
      <p:bold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PlayfairDisplay-regular.fntdata"/><Relationship Id="rId43" Type="http://schemas.openxmlformats.org/officeDocument/2006/relationships/slide" Target="slides/slide38.xml"/><Relationship Id="rId46" Type="http://schemas.openxmlformats.org/officeDocument/2006/relationships/font" Target="fonts/PlayfairDisplay-italic.fntdata"/><Relationship Id="rId45" Type="http://schemas.openxmlformats.org/officeDocument/2006/relationships/font" Target="fonts/PlayfairDispl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-regular.fntdata"/><Relationship Id="rId47" Type="http://schemas.openxmlformats.org/officeDocument/2006/relationships/font" Target="fonts/PlayfairDisplay-boldItalic.fntdata"/><Relationship Id="rId49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boldItalic.fntdata"/><Relationship Id="rId50" Type="http://schemas.openxmlformats.org/officeDocument/2006/relationships/font" Target="fonts/Montserrat-italic.fntdata"/><Relationship Id="rId53" Type="http://schemas.openxmlformats.org/officeDocument/2006/relationships/font" Target="fonts/Oswald-bold.fntdata"/><Relationship Id="rId52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bb8f10916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bb8f10916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bb8f10916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bb8f10916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edad6649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dedad6649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edad6649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dedad6649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edad6649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edad6649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edad6649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edad6649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edad6649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dedad6649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bb8f10916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bb8f10916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edad664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edad664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bb8f10916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bb8f10916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bb8f10916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bb8f10916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bb8f10b2a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bb8f10b2a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bb8f10b2a_6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dbb8f10b2a_6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edad66497_8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edad66497_8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bb8f10b2a_6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bb8f10b2a_6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ed66027f2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ed66027f2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edad66497_8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edad66497_8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dbb8f10b2a_6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dbb8f10b2a_6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edad6649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edad6649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edad6649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edad6649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edad66497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edad66497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bb8f10916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bb8f10916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edad66497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edad66497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dedad66497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dedad66497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dedad66497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dedad66497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edad6649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dedad6649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edad66497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edad66497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dedad6649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dedad6649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ed66027f2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ed66027f2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ded66027f2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ded66027f2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dedad66497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dedad66497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eced0734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eced0734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ed397d83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ed397d83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eced0734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eced0734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ed397d83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ed397d83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ed397d83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ed397d83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ed397d83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ed397d83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9.png"/><Relationship Id="rId5" Type="http://schemas.openxmlformats.org/officeDocument/2006/relationships/image" Target="../media/image29.png"/><Relationship Id="rId6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5.png"/><Relationship Id="rId4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image" Target="../media/image3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784950" y="206575"/>
            <a:ext cx="7198800" cy="18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5000">
                <a:latin typeface="Times New Roman"/>
                <a:ea typeface="Times New Roman"/>
                <a:cs typeface="Times New Roman"/>
                <a:sym typeface="Times New Roman"/>
              </a:rPr>
              <a:t>Mahindra First Choice </a:t>
            </a:r>
            <a:endParaRPr b="0" sz="5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4926600" y="2499450"/>
            <a:ext cx="3284400" cy="2031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dk2"/>
                </a:solidFill>
                <a:highlight>
                  <a:schemeClr val="dk1"/>
                </a:highlight>
              </a:rPr>
              <a:t>Presented By</a:t>
            </a:r>
            <a:endParaRPr b="0">
              <a:solidFill>
                <a:schemeClr val="dk2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dk2"/>
                </a:solidFill>
                <a:highlight>
                  <a:schemeClr val="lt1"/>
                </a:highlight>
              </a:rPr>
              <a:t>Karan Shinde</a:t>
            </a:r>
            <a:endParaRPr b="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dk2"/>
                </a:solidFill>
                <a:highlight>
                  <a:schemeClr val="lt1"/>
                </a:highlight>
              </a:rPr>
              <a:t>Tushar Dhongade</a:t>
            </a:r>
            <a:endParaRPr b="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dk2"/>
                </a:solidFill>
                <a:highlight>
                  <a:schemeClr val="lt1"/>
                </a:highlight>
              </a:rPr>
              <a:t>Haider Ali</a:t>
            </a:r>
            <a:endParaRPr b="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dk2"/>
                </a:solidFill>
                <a:highlight>
                  <a:schemeClr val="lt1"/>
                </a:highlight>
              </a:rPr>
              <a:t>Siddhant Benake</a:t>
            </a:r>
            <a:endParaRPr b="0">
              <a:solidFill>
                <a:schemeClr val="dk2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/>
        </p:nvSpPr>
        <p:spPr>
          <a:xfrm>
            <a:off x="0" y="-40350"/>
            <a:ext cx="9144000" cy="6003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Service structure for top 10 Make (Car Models)</a:t>
            </a:r>
            <a:endParaRPr b="1" sz="2700">
              <a:highlight>
                <a:srgbClr val="4A86E8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30400"/>
            <a:ext cx="9110375" cy="391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5876800" y="1046200"/>
            <a:ext cx="1487400" cy="6771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Playfair Display"/>
                <a:ea typeface="Playfair Display"/>
                <a:cs typeface="Playfair Display"/>
                <a:sym typeface="Playfair Display"/>
              </a:rPr>
              <a:t>Running Repairs</a:t>
            </a:r>
            <a:endParaRPr b="1"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/>
        </p:nvSpPr>
        <p:spPr>
          <a:xfrm>
            <a:off x="0" y="0"/>
            <a:ext cx="9144000" cy="5388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Popular service for top 5 state</a:t>
            </a:r>
            <a:endParaRPr sz="2300">
              <a:highlight>
                <a:srgbClr val="4A86E8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1225"/>
            <a:ext cx="9144001" cy="284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/>
        </p:nvSpPr>
        <p:spPr>
          <a:xfrm>
            <a:off x="5254500" y="2571750"/>
            <a:ext cx="3889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highlight>
                  <a:srgbClr val="00FF00"/>
                </a:highlight>
              </a:rPr>
              <a:t>Order Type </a:t>
            </a:r>
            <a:r>
              <a:rPr lang="en"/>
              <a:t>                               </a:t>
            </a:r>
            <a:r>
              <a:rPr lang="en">
                <a:highlight>
                  <a:srgbClr val="00FF00"/>
                </a:highlight>
              </a:rPr>
              <a:t> </a:t>
            </a:r>
            <a:r>
              <a:rPr b="1" lang="en">
                <a:highlight>
                  <a:srgbClr val="00FF00"/>
                </a:highlight>
              </a:rPr>
              <a:t>District</a:t>
            </a:r>
            <a:endParaRPr b="1">
              <a:highlight>
                <a:srgbClr val="00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Running Repairs                     Tamil Nadu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Paid Service  			  Karnataka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Accidental             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SMC Redemption                   Maharashtra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Mechanical                             Telangana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SMC Value Package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Repeat Order                          Uttar Pradesh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WBW Order                            Punjab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Workshop Damage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0" y="42875"/>
            <a:ext cx="9144000" cy="728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Top 10 cities with most cars (Models) in North zone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08101"/>
            <a:ext cx="9143999" cy="4586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0" y="42875"/>
            <a:ext cx="9144000" cy="728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Top 10 cities with most cars (Models)  in West zone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40181"/>
            <a:ext cx="9144001" cy="4260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0" y="42875"/>
            <a:ext cx="9144000" cy="728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Top 10 cities with most cars (Models) in East zone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99625"/>
            <a:ext cx="9143999" cy="460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0" y="42875"/>
            <a:ext cx="9144000" cy="728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Top 10 cities with most cars(Models) in South zone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0800"/>
            <a:ext cx="9144002" cy="475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0" y="42875"/>
            <a:ext cx="9144000" cy="728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Top 10 cities with most cars(Models) in Central zone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1575"/>
            <a:ext cx="9143999" cy="437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/>
        </p:nvSpPr>
        <p:spPr>
          <a:xfrm>
            <a:off x="0" y="0"/>
            <a:ext cx="9144000" cy="6003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highlight>
                  <a:srgbClr val="4A86E8"/>
                </a:highlight>
              </a:rPr>
              <a:t>Different Types of services    &amp;  there </a:t>
            </a:r>
            <a:r>
              <a:rPr b="1" lang="en" sz="2700">
                <a:highlight>
                  <a:srgbClr val="4A86E8"/>
                </a:highlight>
              </a:rPr>
              <a:t>l</a:t>
            </a:r>
            <a:r>
              <a:rPr b="1" lang="en" sz="2700">
                <a:highlight>
                  <a:srgbClr val="4A86E8"/>
                </a:highlight>
              </a:rPr>
              <a:t>abour cost</a:t>
            </a:r>
            <a:endParaRPr b="1" sz="2700">
              <a:highlight>
                <a:srgbClr val="4A86E8"/>
              </a:highlight>
            </a:endParaRPr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23975"/>
            <a:ext cx="4881275" cy="381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1275" y="1079125"/>
            <a:ext cx="4110326" cy="40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0" y="0"/>
            <a:ext cx="9197700" cy="4821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seasonal trend in orders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53575" y="567900"/>
            <a:ext cx="9044100" cy="46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2100"/>
            <a:ext cx="4672026" cy="256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2025" y="482100"/>
            <a:ext cx="4471976" cy="251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043250"/>
            <a:ext cx="4414824" cy="218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4175" y="3043250"/>
            <a:ext cx="4289826" cy="218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/>
        </p:nvSpPr>
        <p:spPr>
          <a:xfrm>
            <a:off x="0" y="0"/>
            <a:ext cx="9144000" cy="6003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Seasonal Plot  For Service</a:t>
            </a:r>
            <a:endParaRPr b="1" sz="2700">
              <a:highlight>
                <a:srgbClr val="4A86E8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85" name="Google Shape;1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38225"/>
            <a:ext cx="9144000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4A86E8"/>
                </a:highlight>
              </a:rPr>
              <a:t>Business Problem</a:t>
            </a:r>
            <a:endParaRPr b="1">
              <a:highlight>
                <a:srgbClr val="4A86E8"/>
              </a:highlight>
            </a:endParaRPr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Geolocation Based Analysis: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150">
                <a:latin typeface="Arial"/>
                <a:ea typeface="Arial"/>
                <a:cs typeface="Arial"/>
                <a:sym typeface="Arial"/>
              </a:rPr>
              <a:t>&gt;&gt; Identifying the ownership pattern of cars throughout the country.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lang="en" sz="1150">
                <a:latin typeface="Arial"/>
                <a:ea typeface="Arial"/>
                <a:cs typeface="Arial"/>
                <a:sym typeface="Arial"/>
              </a:rPr>
              <a:t>&gt;&gt; Find out how the different type of services and service time vary with location.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lang="en" sz="1150">
                <a:latin typeface="Arial"/>
                <a:ea typeface="Arial"/>
                <a:cs typeface="Arial"/>
                <a:sym typeface="Arial"/>
              </a:rPr>
              <a:t>&gt;&gt; Analyse the revenue generated at different  locations throughout the country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Market Segmentation: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lang="en" sz="1150">
                <a:latin typeface="Arial"/>
                <a:ea typeface="Arial"/>
                <a:cs typeface="Arial"/>
                <a:sym typeface="Arial"/>
              </a:rPr>
              <a:t>&gt;&gt; Divide the customer base into different segments based on the activeness, number of visits to garage, service type and revenue     generated . 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lang="en" sz="1150">
                <a:latin typeface="Arial"/>
                <a:ea typeface="Arial"/>
                <a:cs typeface="Arial"/>
                <a:sym typeface="Arial"/>
              </a:rPr>
              <a:t>&gt;&gt; This will help to better understand the customer behavioural patterns and have targeted marketing campaigns and rewards based on the segments</a:t>
            </a:r>
            <a:endParaRPr sz="9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Customer Lifetime Value Prediction: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lang="en" sz="1150">
                <a:latin typeface="Arial"/>
                <a:ea typeface="Arial"/>
                <a:cs typeface="Arial"/>
                <a:sym typeface="Arial"/>
              </a:rPr>
              <a:t>&gt;&gt; Predict the value given by the customer over his lifetime based on the average spend over a year and number of visits.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lang="en" sz="1150">
                <a:latin typeface="Arial"/>
                <a:ea typeface="Arial"/>
                <a:cs typeface="Arial"/>
                <a:sym typeface="Arial"/>
              </a:rPr>
              <a:t>&gt;&gt; Analysing CLV would help Mahindra First Choice focus on the customers who are going to generate good value to the company.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lang="en" sz="1150">
                <a:latin typeface="Arial"/>
                <a:ea typeface="Arial"/>
                <a:cs typeface="Arial"/>
                <a:sym typeface="Arial"/>
              </a:rPr>
              <a:t>&gt;&gt; </a:t>
            </a:r>
            <a:r>
              <a:rPr lang="en" sz="115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Lifetime value of the customer is a metric that represents the total amount of a money a customer is expected to spend over the lifetime of the car.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sz="9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95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55150"/>
            <a:ext cx="8278900" cy="328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2"/>
          <p:cNvSpPr txBox="1"/>
          <p:nvPr/>
        </p:nvSpPr>
        <p:spPr>
          <a:xfrm>
            <a:off x="5516650" y="732825"/>
            <a:ext cx="1432200" cy="6156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Running Repairs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2" name="Google Shape;192;p32"/>
          <p:cNvSpPr txBox="1"/>
          <p:nvPr/>
        </p:nvSpPr>
        <p:spPr>
          <a:xfrm>
            <a:off x="0" y="-40350"/>
            <a:ext cx="9144000" cy="6003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Popular</a:t>
            </a:r>
            <a:r>
              <a:rPr b="1" lang="en" sz="2700"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servi</a:t>
            </a:r>
            <a:r>
              <a:rPr b="1" lang="en" sz="2700"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ce </a:t>
            </a:r>
            <a:r>
              <a:rPr b="1" lang="en" sz="2700"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for top 10 make</a:t>
            </a:r>
            <a:endParaRPr b="1" sz="2700">
              <a:highlight>
                <a:srgbClr val="4A86E8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4A86E8"/>
                </a:highlight>
              </a:rPr>
              <a:t>                              Market Segmentation</a:t>
            </a:r>
            <a:endParaRPr b="1">
              <a:highlight>
                <a:srgbClr val="4A86E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4A86E8"/>
              </a:highlight>
            </a:endParaRPr>
          </a:p>
        </p:txBody>
      </p:sp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2700"/>
            <a:ext cx="9144000" cy="457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72700"/>
            <a:ext cx="4381500" cy="4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4A86E8"/>
                </a:highlight>
              </a:rPr>
              <a:t>Data Preprocessing</a:t>
            </a:r>
            <a:endParaRPr b="1">
              <a:highlight>
                <a:srgbClr val="4A86E8"/>
              </a:highlight>
            </a:endParaRPr>
          </a:p>
        </p:txBody>
      </p:sp>
      <p:sp>
        <p:nvSpPr>
          <p:cNvPr id="205" name="Google Shape;205;p34"/>
          <p:cNvSpPr txBox="1"/>
          <p:nvPr>
            <p:ph idx="1" type="body"/>
          </p:nvPr>
        </p:nvSpPr>
        <p:spPr>
          <a:xfrm>
            <a:off x="0" y="572700"/>
            <a:ext cx="91440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877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50"/>
              <a:buAutoNum type="arabicPeriod"/>
            </a:pPr>
            <a:r>
              <a:rPr b="1" lang="en" sz="2050"/>
              <a:t> Dropped columns</a:t>
            </a:r>
            <a:endParaRPr b="1" sz="2050"/>
          </a:p>
          <a:p>
            <a:pPr indent="-35877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50"/>
              <a:buAutoNum type="arabicPeriod"/>
            </a:pPr>
            <a:r>
              <a:rPr b="1" lang="en" sz="2050"/>
              <a:t> </a:t>
            </a:r>
            <a:r>
              <a:rPr b="1" lang="en" sz="2050"/>
              <a:t>Clean state and city names </a:t>
            </a:r>
            <a:endParaRPr b="1" sz="2050"/>
          </a:p>
          <a:p>
            <a:pPr indent="-35877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50"/>
              <a:buAutoNum type="arabicPeriod"/>
            </a:pPr>
            <a:r>
              <a:rPr b="1" lang="en" sz="2050"/>
              <a:t> </a:t>
            </a:r>
            <a:r>
              <a:rPr b="1" lang="en" sz="2050"/>
              <a:t>Treated null values in model, data origin  and Partner type column</a:t>
            </a:r>
            <a:endParaRPr b="1" sz="2050"/>
          </a:p>
          <a:p>
            <a:pPr indent="-35877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50"/>
              <a:buAutoNum type="arabicPeriod"/>
            </a:pPr>
            <a:r>
              <a:rPr b="1" lang="en" sz="2050"/>
              <a:t>Bucketed states in zones </a:t>
            </a:r>
            <a:endParaRPr b="1" sz="2050"/>
          </a:p>
          <a:p>
            <a:pPr indent="-35877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50"/>
              <a:buAutoNum type="arabicPeriod"/>
            </a:pPr>
            <a:r>
              <a:rPr b="1" lang="en" sz="2050"/>
              <a:t>Created year, month and season features </a:t>
            </a:r>
            <a:endParaRPr b="1" sz="2050"/>
          </a:p>
          <a:p>
            <a:pPr indent="-35877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50"/>
              <a:buAutoNum type="arabicPeriod"/>
            </a:pPr>
            <a:r>
              <a:rPr b="1" lang="en" sz="2050"/>
              <a:t>Calculated total service hours</a:t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b="1" lang="en" sz="2050"/>
              <a:t> </a:t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b="1" sz="20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b="1" sz="205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5"/>
          <p:cNvSpPr txBox="1"/>
          <p:nvPr/>
        </p:nvSpPr>
        <p:spPr>
          <a:xfrm>
            <a:off x="0" y="1015800"/>
            <a:ext cx="5859600" cy="14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2"/>
                </a:solidFill>
                <a:highlight>
                  <a:srgbClr val="FFFFFF"/>
                </a:highlight>
              </a:rPr>
              <a:t>0.05 quantile :- 150.25 Rs.</a:t>
            </a:r>
            <a:endParaRPr sz="12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2"/>
                </a:solidFill>
                <a:highlight>
                  <a:srgbClr val="FFFFFF"/>
                </a:highlight>
              </a:rPr>
              <a:t>0.25 quantile :- 774.72 Rs.</a:t>
            </a:r>
            <a:endParaRPr sz="12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2"/>
                </a:solidFill>
                <a:highlight>
                  <a:srgbClr val="FFFFFF"/>
                </a:highlight>
              </a:rPr>
              <a:t>0.50 quantile :- 2714.98 Rs.</a:t>
            </a:r>
            <a:endParaRPr sz="12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2"/>
                </a:solidFill>
                <a:highlight>
                  <a:srgbClr val="FFFFFF"/>
                </a:highlight>
              </a:rPr>
              <a:t>0.75 quantile :- 5734.360000000001 Rs.</a:t>
            </a:r>
            <a:endParaRPr sz="12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50">
                <a:solidFill>
                  <a:schemeClr val="dk2"/>
                </a:solidFill>
                <a:highlight>
                  <a:srgbClr val="FFFFFF"/>
                </a:highlight>
              </a:rPr>
              <a:t>0.95 quantile :- 21447.675999999992 Rs.</a:t>
            </a:r>
            <a:endParaRPr sz="12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11" name="Google Shape;2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1800"/>
            <a:ext cx="4797168" cy="30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1275" y="2081800"/>
            <a:ext cx="4262725" cy="306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5"/>
          <p:cNvSpPr txBox="1"/>
          <p:nvPr/>
        </p:nvSpPr>
        <p:spPr>
          <a:xfrm>
            <a:off x="0" y="0"/>
            <a:ext cx="9144000" cy="10158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2700">
                <a:solidFill>
                  <a:schemeClr val="dk2"/>
                </a:solidFill>
                <a:highlight>
                  <a:srgbClr val="4A86E8"/>
                </a:highlight>
              </a:rPr>
              <a:t>Customer Segmentation based on Avg revenue</a:t>
            </a:r>
            <a:endParaRPr b="1" sz="2700">
              <a:solidFill>
                <a:schemeClr val="dk2"/>
              </a:solidFill>
              <a:highlight>
                <a:srgbClr val="4A86E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highlight>
                <a:srgbClr val="4A86E8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18775"/>
            <a:ext cx="4508125" cy="292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6"/>
          <p:cNvSpPr txBox="1"/>
          <p:nvPr/>
        </p:nvSpPr>
        <p:spPr>
          <a:xfrm>
            <a:off x="0" y="1015800"/>
            <a:ext cx="60513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0.05 quantile :- 0.0 hrs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0.25 quantile :- 3.0 hrs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0.50 quantile :- 17.5 hrs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0.75 quantile :- 67.0 hrs 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0.95 quantile :- 362.0 hrs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20" name="Google Shape;22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8125" y="2380125"/>
            <a:ext cx="4635875" cy="276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6"/>
          <p:cNvSpPr txBox="1"/>
          <p:nvPr/>
        </p:nvSpPr>
        <p:spPr>
          <a:xfrm>
            <a:off x="0" y="0"/>
            <a:ext cx="9144000" cy="10158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highlight>
                  <a:srgbClr val="4A86E8"/>
                </a:highlight>
              </a:rPr>
              <a:t>Customer Segmentation based on Avg servicing time</a:t>
            </a:r>
            <a:endParaRPr b="1" sz="2700">
              <a:solidFill>
                <a:schemeClr val="dk2"/>
              </a:solidFill>
              <a:highlight>
                <a:srgbClr val="4A86E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highlight>
                <a:srgbClr val="4A86E8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00">
                <a:highlight>
                  <a:srgbClr val="4A86E8"/>
                </a:highlight>
              </a:rPr>
              <a:t>K-Means Clustering</a:t>
            </a:r>
            <a:endParaRPr b="1" sz="2300">
              <a:highlight>
                <a:srgbClr val="4A86E8"/>
              </a:highlight>
            </a:endParaRPr>
          </a:p>
        </p:txBody>
      </p:sp>
      <p:pic>
        <p:nvPicPr>
          <p:cNvPr id="227" name="Google Shape;2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9300" y="1250575"/>
            <a:ext cx="3676650" cy="380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0275" y="1250575"/>
            <a:ext cx="5563725" cy="389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 txBox="1"/>
          <p:nvPr>
            <p:ph type="title"/>
          </p:nvPr>
        </p:nvSpPr>
        <p:spPr>
          <a:xfrm>
            <a:off x="0" y="0"/>
            <a:ext cx="8520600" cy="10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000">
                <a:highlight>
                  <a:srgbClr val="4A86E8"/>
                </a:highlight>
              </a:rPr>
              <a:t>Customer Lifetime Value</a:t>
            </a:r>
            <a:endParaRPr sz="2000">
              <a:highlight>
                <a:srgbClr val="4A86E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highlight>
                  <a:schemeClr val="lt1"/>
                </a:highlight>
              </a:rPr>
              <a:t>Lifetime value of the customer is a metric that represents the total amount of a money a customer is expected to spend over the lifetime of the car.</a:t>
            </a:r>
            <a:endParaRPr sz="12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highlight>
                  <a:schemeClr val="lt1"/>
                </a:highlight>
              </a:rPr>
              <a:t>We have calculated  Avg. Customer LTV for the year 2016.</a:t>
            </a:r>
            <a:endParaRPr sz="12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2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200">
              <a:highlight>
                <a:schemeClr val="lt1"/>
              </a:highlight>
            </a:endParaRPr>
          </a:p>
        </p:txBody>
      </p:sp>
      <p:pic>
        <p:nvPicPr>
          <p:cNvPr id="234" name="Google Shape;2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22525"/>
            <a:ext cx="707426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>
            <p:ph type="title"/>
          </p:nvPr>
        </p:nvSpPr>
        <p:spPr>
          <a:xfrm>
            <a:off x="0" y="0"/>
            <a:ext cx="9144000" cy="8493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Inventory Management.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40" name="Google Shape;240;p39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49200"/>
            <a:ext cx="9144000" cy="42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0"/>
          <p:cNvSpPr txBox="1"/>
          <p:nvPr>
            <p:ph type="title"/>
          </p:nvPr>
        </p:nvSpPr>
        <p:spPr>
          <a:xfrm>
            <a:off x="0" y="42875"/>
            <a:ext cx="9144000" cy="728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Most inventory items used as per cities  (Top 25)</a:t>
            </a:r>
            <a:endParaRPr>
              <a:highlight>
                <a:srgbClr val="4A86E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47" name="Google Shape;247;p40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61300"/>
            <a:ext cx="9144001" cy="468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 txBox="1"/>
          <p:nvPr>
            <p:ph type="title"/>
          </p:nvPr>
        </p:nvSpPr>
        <p:spPr>
          <a:xfrm>
            <a:off x="0" y="42875"/>
            <a:ext cx="9144000" cy="728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Frequency of inventory used as per states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54" name="Google Shape;254;p4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14" y="682550"/>
            <a:ext cx="907717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4A86E8"/>
                </a:highlight>
              </a:rPr>
              <a:t>Data In Hand</a:t>
            </a:r>
            <a:endParaRPr b="1">
              <a:highlight>
                <a:srgbClr val="4A86E8"/>
              </a:highlight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50">
                <a:latin typeface="Arial"/>
                <a:ea typeface="Arial"/>
                <a:cs typeface="Arial"/>
                <a:sym typeface="Arial"/>
              </a:rPr>
              <a:t> There are 4 datasets namely Customer,Invoice,</a:t>
            </a:r>
            <a:endParaRPr b="1" sz="13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50">
                <a:latin typeface="Arial"/>
                <a:ea typeface="Arial"/>
                <a:cs typeface="Arial"/>
                <a:sym typeface="Arial"/>
              </a:rPr>
              <a:t>JTD and Plant master.</a:t>
            </a:r>
            <a:endParaRPr b="1" sz="13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spcBef>
                <a:spcPts val="1200"/>
              </a:spcBef>
              <a:spcAft>
                <a:spcPts val="0"/>
              </a:spcAft>
              <a:buSzPts val="1450"/>
              <a:buChar char="❏"/>
            </a:pPr>
            <a:r>
              <a:rPr lang="en" sz="1450">
                <a:latin typeface="Arial"/>
                <a:ea typeface="Arial"/>
                <a:cs typeface="Arial"/>
                <a:sym typeface="Arial"/>
              </a:rPr>
              <a:t>Customer csv: 5,55,338 rows and 9 columns.</a:t>
            </a:r>
            <a:r>
              <a:rPr b="1" lang="en" sz="1450">
                <a:latin typeface="Arial"/>
                <a:ea typeface="Arial"/>
                <a:cs typeface="Arial"/>
                <a:sym typeface="Arial"/>
              </a:rPr>
              <a:t> </a:t>
            </a:r>
            <a:endParaRPr b="1" sz="1450"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❏"/>
            </a:pPr>
            <a:r>
              <a:rPr b="1" lang="en" sz="145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450">
                <a:latin typeface="Arial"/>
                <a:ea typeface="Arial"/>
                <a:cs typeface="Arial"/>
                <a:sym typeface="Arial"/>
              </a:rPr>
              <a:t>Invoice csv: 4,92,314 rows and  59 columns.</a:t>
            </a:r>
            <a:endParaRPr b="1" sz="1450"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❏"/>
            </a:pPr>
            <a:r>
              <a:rPr b="1" lang="en" sz="145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450">
                <a:latin typeface="Arial"/>
                <a:ea typeface="Arial"/>
                <a:cs typeface="Arial"/>
                <a:sym typeface="Arial"/>
              </a:rPr>
              <a:t>Jtd csv: 5619484 rows and 10 columns.</a:t>
            </a:r>
            <a:endParaRPr b="1" sz="1450"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Font typeface="Arial"/>
              <a:buChar char="❏"/>
            </a:pPr>
            <a:r>
              <a:rPr lang="en" sz="1450">
                <a:latin typeface="Arial"/>
                <a:ea typeface="Arial"/>
                <a:cs typeface="Arial"/>
                <a:sym typeface="Arial"/>
              </a:rPr>
              <a:t>Plant csv: 483 rows and 13 columns.</a:t>
            </a:r>
            <a:endParaRPr b="1" sz="14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7275" y="572700"/>
            <a:ext cx="48667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2"/>
          <p:cNvSpPr txBox="1"/>
          <p:nvPr>
            <p:ph type="title"/>
          </p:nvPr>
        </p:nvSpPr>
        <p:spPr>
          <a:xfrm>
            <a:off x="0" y="42875"/>
            <a:ext cx="9144000" cy="5421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Yearly trend for usage of inventory items as per state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61" name="Google Shape;261;p42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22200"/>
            <a:ext cx="9144002" cy="455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0" y="42875"/>
            <a:ext cx="9144000" cy="566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Yearly trend of usage of inventory items by makers.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68" name="Google Shape;268;p43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09575"/>
            <a:ext cx="9143999" cy="471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4"/>
          <p:cNvSpPr txBox="1"/>
          <p:nvPr>
            <p:ph type="title"/>
          </p:nvPr>
        </p:nvSpPr>
        <p:spPr>
          <a:xfrm>
            <a:off x="0" y="0"/>
            <a:ext cx="9144000" cy="5118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Usage of inventory as per order types.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75" name="Google Shape;275;p4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11800"/>
            <a:ext cx="9143999" cy="481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5"/>
          <p:cNvSpPr txBox="1"/>
          <p:nvPr>
            <p:ph type="title"/>
          </p:nvPr>
        </p:nvSpPr>
        <p:spPr>
          <a:xfrm>
            <a:off x="0" y="42875"/>
            <a:ext cx="9144000" cy="5910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4A86E8"/>
                </a:highlight>
              </a:rPr>
              <a:t>Revenue generated over the years by inventory materials</a:t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82" name="Google Shape;282;p4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33875"/>
            <a:ext cx="9144000" cy="456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6"/>
          <p:cNvSpPr txBox="1"/>
          <p:nvPr/>
        </p:nvSpPr>
        <p:spPr>
          <a:xfrm>
            <a:off x="671350" y="320175"/>
            <a:ext cx="7859700" cy="244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CUSTOMER PREDICTION BASED ON HISTORICAL DATA</a:t>
            </a:r>
            <a:endParaRPr sz="49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72700"/>
            <a:ext cx="9144001" cy="457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7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4A86E8"/>
                </a:highlight>
                <a:latin typeface="Arial"/>
                <a:ea typeface="Arial"/>
                <a:cs typeface="Arial"/>
                <a:sym typeface="Arial"/>
              </a:rPr>
              <a:t>What type of customers are to expected the most?</a:t>
            </a:r>
            <a:endParaRPr b="1">
              <a:highlight>
                <a:srgbClr val="4A86E8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2650"/>
            <a:ext cx="9144001" cy="44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8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4A86E8"/>
                </a:highlight>
                <a:latin typeface="Arial"/>
                <a:ea typeface="Arial"/>
                <a:cs typeface="Arial"/>
                <a:sym typeface="Arial"/>
              </a:rPr>
              <a:t>Service type which would be required the most</a:t>
            </a:r>
            <a:endParaRPr b="1">
              <a:highlight>
                <a:srgbClr val="4A86E8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1000"/>
            <a:ext cx="9144001" cy="448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49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4A86E8"/>
                </a:highlight>
                <a:latin typeface="Arial"/>
                <a:ea typeface="Arial"/>
                <a:cs typeface="Arial"/>
                <a:sym typeface="Arial"/>
              </a:rPr>
              <a:t>Models we can expect most</a:t>
            </a:r>
            <a:endParaRPr b="1">
              <a:highlight>
                <a:srgbClr val="4A86E8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4A86E8"/>
                </a:highlight>
                <a:latin typeface="Arial"/>
                <a:ea typeface="Arial"/>
                <a:cs typeface="Arial"/>
                <a:sym typeface="Arial"/>
              </a:rPr>
              <a:t>Exploratory Data Analysis</a:t>
            </a:r>
            <a:endParaRPr b="1">
              <a:highlight>
                <a:srgbClr val="4A86E8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2700"/>
            <a:ext cx="9144001" cy="4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2000"/>
            <a:ext cx="9143999" cy="43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type="title"/>
          </p:nvPr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b="1" lang="en" sz="2700">
                <a:latin typeface="Arial"/>
                <a:ea typeface="Arial"/>
                <a:cs typeface="Arial"/>
                <a:sym typeface="Arial"/>
              </a:rPr>
              <a:t>Geological Based Customer Analysis</a:t>
            </a:r>
            <a:endParaRPr b="1" sz="27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61950"/>
            <a:ext cx="6589475" cy="349622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897600" y="4104725"/>
            <a:ext cx="84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 txBox="1"/>
          <p:nvPr/>
        </p:nvSpPr>
        <p:spPr>
          <a:xfrm>
            <a:off x="0" y="-38350"/>
            <a:ext cx="9144000" cy="6003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highlight>
                  <a:srgbClr val="4A86E8"/>
                </a:highlight>
              </a:rPr>
              <a:t>Make counts according to Zones.</a:t>
            </a:r>
            <a:endParaRPr b="1" sz="2700">
              <a:highlight>
                <a:srgbClr val="4A86E8"/>
              </a:highlight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0" y="3691225"/>
            <a:ext cx="9144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south_state=</a:t>
            </a:r>
            <a:r>
              <a:rPr lang="en" sz="1200"/>
              <a:t>Karnataka','Tamil Nadu','Andhra Pradesh','Telangana','Kerala','Puducherry','Lakshadweep','Andaman and Nico.In.'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west_state</a:t>
            </a:r>
            <a:r>
              <a:rPr lang="en" sz="1200"/>
              <a:t>=Maharashtra','Gujarat','Dadra and Nagar.','Daman and Diu','Goa','Rajasthan']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north_state</a:t>
            </a:r>
            <a:r>
              <a:rPr lang="en" sz="1200"/>
              <a:t>=Uttar Pradesh','Delhi','Himachal Pradesh','Punjab','Uttarakhand','Haryana','Jammu and Kashmir']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central_state</a:t>
            </a:r>
            <a:r>
              <a:rPr lang="en" sz="1200"/>
              <a:t>=Madhya Pradesh','Chhattisgarh']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east_state</a:t>
            </a:r>
            <a:r>
              <a:rPr lang="en" sz="1200"/>
              <a:t>=West Bengal','Odisha','Bihar','Jharkhand','Arunachal Pradesh','Assam','Manipur','Meghalaya','Mizoram','Nagaland','Sikkim','Tripura']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2950" l="-17260" r="17260" t="-2950"/>
          <a:stretch/>
        </p:blipFill>
        <p:spPr>
          <a:xfrm>
            <a:off x="-877925" y="1015788"/>
            <a:ext cx="5129951" cy="367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0" l="0" r="8800" t="0"/>
          <a:stretch/>
        </p:blipFill>
        <p:spPr>
          <a:xfrm>
            <a:off x="4427450" y="1015800"/>
            <a:ext cx="4716550" cy="37585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0" y="0"/>
            <a:ext cx="9144000" cy="10158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West and South Zone wise count according Make (Car Brands).</a:t>
            </a:r>
            <a:endParaRPr b="1" sz="2700">
              <a:highlight>
                <a:srgbClr val="4A86E8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0" y="0"/>
            <a:ext cx="9144000" cy="10158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2"/>
                </a:solidFill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North and Central Zone wise count according Make (Car Brands).</a:t>
            </a:r>
            <a:endParaRPr b="1" sz="2700">
              <a:highlight>
                <a:srgbClr val="4A86E8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1100"/>
            <a:ext cx="4699749" cy="383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6600" y="1381675"/>
            <a:ext cx="4817400" cy="376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/>
        </p:nvSpPr>
        <p:spPr>
          <a:xfrm>
            <a:off x="0" y="0"/>
            <a:ext cx="9144000" cy="6003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highlight>
                  <a:srgbClr val="4A86E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East Zone wise popular make.</a:t>
            </a:r>
            <a:endParaRPr b="1" sz="2700">
              <a:highlight>
                <a:srgbClr val="4A86E8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90075"/>
            <a:ext cx="5577176" cy="395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5325050" y="1976725"/>
            <a:ext cx="36105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S</a:t>
            </a:r>
            <a:r>
              <a:rPr b="1" lang="en" sz="1300">
                <a:solidFill>
                  <a:schemeClr val="dk2"/>
                </a:solidFill>
              </a:rPr>
              <a:t>outh zone </a:t>
            </a:r>
            <a:r>
              <a:rPr lang="en" sz="1300">
                <a:solidFill>
                  <a:schemeClr val="dk2"/>
                </a:solidFill>
              </a:rPr>
              <a:t>   maruti suzuki/mahindra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West zone</a:t>
            </a:r>
            <a:r>
              <a:rPr lang="en" sz="1300">
                <a:solidFill>
                  <a:schemeClr val="dk2"/>
                </a:solidFill>
              </a:rPr>
              <a:t>      maruti suzuki/hyundai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North zone  </a:t>
            </a:r>
            <a:r>
              <a:rPr lang="en" sz="1300">
                <a:solidFill>
                  <a:schemeClr val="dk2"/>
                </a:solidFill>
              </a:rPr>
              <a:t>   maruti suzuki/hyundai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Central</a:t>
            </a:r>
            <a:r>
              <a:rPr lang="en" sz="1300">
                <a:solidFill>
                  <a:schemeClr val="dk2"/>
                </a:solidFill>
              </a:rPr>
              <a:t>             maruti suzuki/tata motors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 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East zone </a:t>
            </a:r>
            <a:r>
              <a:rPr lang="en" sz="1300">
                <a:solidFill>
                  <a:schemeClr val="dk2"/>
                </a:solidFill>
              </a:rPr>
              <a:t>        mahindra/maruti suzuki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2"/>
                </a:solidFill>
              </a:rPr>
              <a:t>     </a:t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